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1117" autoAdjust="0"/>
  </p:normalViewPr>
  <p:slideViewPr>
    <p:cSldViewPr snapToGrid="0">
      <p:cViewPr varScale="1">
        <p:scale>
          <a:sx n="64" d="100"/>
          <a:sy n="64" d="100"/>
        </p:scale>
        <p:origin x="870" y="72"/>
      </p:cViewPr>
      <p:guideLst/>
    </p:cSldViewPr>
  </p:slideViewPr>
  <p:outlineViewPr>
    <p:cViewPr>
      <p:scale>
        <a:sx n="33" d="100"/>
        <a:sy n="33" d="100"/>
      </p:scale>
      <p:origin x="0" y="-121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3" d="100"/>
          <a:sy n="33" d="100"/>
        </p:scale>
        <p:origin x="77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FD10-64A1-408D-9873-08AF9FC2A85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FD5DC-37F6-476D-B6DB-52F027DA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FD5DC-37F6-476D-B6DB-52F027DAEC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3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5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21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43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0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3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2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4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2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7B6AA7-E759-4586-9F8A-8E4706425CD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11E6-0DBE-455D-AD42-514C2A21D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2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601" y="2309219"/>
            <a:ext cx="8825658" cy="3329581"/>
          </a:xfrm>
        </p:spPr>
        <p:txBody>
          <a:bodyPr/>
          <a:lstStyle/>
          <a:p>
            <a:r>
              <a:rPr lang="en-US" dirty="0" smtClean="0"/>
              <a:t>K-12 Learning Outcomes and </a:t>
            </a:r>
            <a:r>
              <a:rPr lang="en-US" dirty="0" smtClean="0"/>
              <a:t>Funding</a:t>
            </a:r>
            <a:br>
              <a:rPr lang="en-US" dirty="0" smtClean="0"/>
            </a:br>
            <a:r>
              <a:rPr lang="en-US" sz="2500" b="1" dirty="0"/>
              <a:t>What are the learning outcomes for grades K-12, by states? What is the level of funding for K-12 schools, by states?</a:t>
            </a: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9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1" y="1081368"/>
            <a:ext cx="9404723" cy="1400530"/>
          </a:xfrm>
        </p:spPr>
        <p:txBody>
          <a:bodyPr/>
          <a:lstStyle/>
          <a:p>
            <a:r>
              <a:rPr lang="en-US" dirty="0" smtClean="0"/>
              <a:t>K-12 Learning Outcomes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238655"/>
            <a:ext cx="8946541" cy="419548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K-12 education is expected to equip students with reading and writing as well thinking creatively and logically as a student progresses over to the upper grades. The ultimate expected outcome is to prepare the student to get into a college or a university to choose a practical field of education that can help the student pursue a successful career.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346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4" y="2238654"/>
            <a:ext cx="9404723" cy="3419195"/>
          </a:xfrm>
        </p:spPr>
        <p:txBody>
          <a:bodyPr/>
          <a:lstStyle/>
          <a:p>
            <a:pPr algn="ctr"/>
            <a:r>
              <a:rPr lang="en-US" sz="7000" dirty="0" smtClean="0"/>
              <a:t>Level of Funding for K-12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81794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Funding	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2" y="2467256"/>
            <a:ext cx="8946541" cy="4195481"/>
          </a:xfrm>
        </p:spPr>
        <p:txBody>
          <a:bodyPr/>
          <a:lstStyle/>
          <a:p>
            <a:r>
              <a:rPr lang="en-US" b="1" dirty="0" smtClean="0"/>
              <a:t>According to </a:t>
            </a:r>
            <a:r>
              <a:rPr lang="en-US" b="1" dirty="0"/>
              <a:t>U.S. Constitution </a:t>
            </a:r>
            <a:r>
              <a:rPr lang="en-US" b="1" dirty="0" smtClean="0"/>
              <a:t>the </a:t>
            </a:r>
            <a:r>
              <a:rPr lang="en-US" b="1" dirty="0"/>
              <a:t>responsibility for public K-12 education </a:t>
            </a:r>
            <a:r>
              <a:rPr lang="en-US" b="1" dirty="0" smtClean="0"/>
              <a:t>is with </a:t>
            </a:r>
            <a:r>
              <a:rPr lang="en-US" b="1" dirty="0"/>
              <a:t>the states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Federal funding has also increased over the time. </a:t>
            </a:r>
          </a:p>
          <a:p>
            <a:endParaRPr lang="en-US" b="1" dirty="0" smtClean="0"/>
          </a:p>
          <a:p>
            <a:r>
              <a:rPr lang="en-US" b="1" dirty="0" smtClean="0"/>
              <a:t>Federal funds are sent directly to states and local governments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2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level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year 2004-05 school year, states and local levels contributed 83% to K-12 education</a:t>
            </a:r>
          </a:p>
          <a:p>
            <a:endParaRPr lang="en-US" dirty="0" smtClean="0"/>
          </a:p>
          <a:p>
            <a:pPr lvl="1"/>
            <a:r>
              <a:rPr lang="en-US" dirty="0"/>
              <a:t>45.6 percent from state </a:t>
            </a:r>
            <a:r>
              <a:rPr lang="en-US" dirty="0" smtClean="0"/>
              <a:t>funds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37.1 </a:t>
            </a:r>
            <a:r>
              <a:rPr lang="en-US" dirty="0"/>
              <a:t>percent from local </a:t>
            </a:r>
            <a:r>
              <a:rPr lang="en-US" dirty="0" smtClean="0"/>
              <a:t>governments</a:t>
            </a:r>
          </a:p>
          <a:p>
            <a:endParaRPr lang="en-US" dirty="0" smtClean="0"/>
          </a:p>
          <a:p>
            <a:r>
              <a:rPr lang="en-US" dirty="0" smtClean="0"/>
              <a:t>Private sources 8.9 percent </a:t>
            </a:r>
          </a:p>
          <a:p>
            <a:endParaRPr lang="en-US" dirty="0" smtClean="0"/>
          </a:p>
          <a:p>
            <a:r>
              <a:rPr lang="en-US" dirty="0" smtClean="0"/>
              <a:t>Federal share was 8.3 percent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1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funds are sent directly to states and local </a:t>
            </a:r>
            <a:r>
              <a:rPr lang="en-US" dirty="0" smtClean="0"/>
              <a:t>governments </a:t>
            </a:r>
          </a:p>
          <a:p>
            <a:endParaRPr lang="en-US" dirty="0" smtClean="0"/>
          </a:p>
          <a:p>
            <a:r>
              <a:rPr lang="en-US" dirty="0" smtClean="0"/>
              <a:t>Federal fund is governed by different federal programs</a:t>
            </a:r>
          </a:p>
          <a:p>
            <a:endParaRPr lang="en-US" dirty="0" smtClean="0"/>
          </a:p>
          <a:p>
            <a:r>
              <a:rPr lang="en-US" dirty="0" smtClean="0"/>
              <a:t>In 2006, federal government provided funding in the following programs:</a:t>
            </a:r>
          </a:p>
          <a:p>
            <a:pPr lvl="1"/>
            <a:r>
              <a:rPr lang="en-US" u="sng" dirty="0" smtClean="0"/>
              <a:t>Title I: </a:t>
            </a:r>
            <a:r>
              <a:rPr lang="en-US" dirty="0" smtClean="0"/>
              <a:t>Provided $</a:t>
            </a:r>
            <a:r>
              <a:rPr lang="en-US" smtClean="0"/>
              <a:t>13 billion </a:t>
            </a:r>
            <a:r>
              <a:rPr lang="en-US" dirty="0" smtClean="0"/>
              <a:t>to local districts high poverty areas</a:t>
            </a:r>
          </a:p>
          <a:p>
            <a:pPr lvl="1"/>
            <a:r>
              <a:rPr lang="en-US" u="sng" dirty="0" smtClean="0"/>
              <a:t>Reading First:</a:t>
            </a:r>
            <a:r>
              <a:rPr lang="en-US" dirty="0" smtClean="0"/>
              <a:t> Provided over $1.1 billion to promote scientific means of reading</a:t>
            </a:r>
          </a:p>
          <a:p>
            <a:pPr lvl="1"/>
            <a:r>
              <a:rPr lang="en-US" u="sng" dirty="0" smtClean="0"/>
              <a:t>Improving teacher quality grants:</a:t>
            </a:r>
            <a:r>
              <a:rPr lang="en-US" dirty="0" smtClean="0"/>
              <a:t> $2.9 billion for teacher development and training.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37" y="2924455"/>
            <a:ext cx="9404723" cy="140053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9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K-12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form for Kindergarten (K) and the 1</a:t>
            </a:r>
            <a:r>
              <a:rPr lang="en-US" baseline="30000" dirty="0" smtClean="0"/>
              <a:t>st</a:t>
            </a:r>
            <a:r>
              <a:rPr lang="en-US" dirty="0" smtClean="0"/>
              <a:t> through 12</a:t>
            </a:r>
            <a:r>
              <a:rPr lang="en-US" baseline="30000" dirty="0" smtClean="0"/>
              <a:t>th</a:t>
            </a:r>
            <a:r>
              <a:rPr lang="en-US" dirty="0" smtClean="0"/>
              <a:t> grade.</a:t>
            </a:r>
          </a:p>
          <a:p>
            <a:endParaRPr lang="en-US" dirty="0" smtClean="0"/>
          </a:p>
          <a:p>
            <a:r>
              <a:rPr lang="en-US" dirty="0" smtClean="0"/>
              <a:t>Used in United States, Canada and some other countries.</a:t>
            </a:r>
          </a:p>
          <a:p>
            <a:endParaRPr lang="en-US" dirty="0"/>
          </a:p>
        </p:txBody>
      </p:sp>
      <p:pic>
        <p:nvPicPr>
          <p:cNvPr id="1026" name="Picture 2" descr="http://www.gov.ph/images/uploads/Kto12-Basic-edu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577073"/>
            <a:ext cx="8953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2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74" y="2238654"/>
            <a:ext cx="9404723" cy="3419195"/>
          </a:xfrm>
        </p:spPr>
        <p:txBody>
          <a:bodyPr/>
          <a:lstStyle/>
          <a:p>
            <a:pPr algn="ctr"/>
            <a:r>
              <a:rPr lang="en-US" sz="7000" dirty="0"/>
              <a:t>Learning outcomes of K-12</a:t>
            </a:r>
          </a:p>
        </p:txBody>
      </p:sp>
    </p:spTree>
    <p:extLst>
      <p:ext uri="{BB962C8B-B14F-4D97-AF65-F5344CB8AC3E}">
        <p14:creationId xmlns:p14="http://schemas.microsoft.com/office/powerpoint/2010/main" val="418296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 of K-12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Following are the main expected outcomes of K-12 across different states of the United States:</a:t>
            </a:r>
          </a:p>
          <a:p>
            <a:endParaRPr lang="en-US" dirty="0" smtClean="0"/>
          </a:p>
          <a:p>
            <a:r>
              <a:rPr lang="en-US" dirty="0" smtClean="0"/>
              <a:t>Knowledge</a:t>
            </a:r>
          </a:p>
          <a:p>
            <a:endParaRPr lang="en-US" dirty="0" smtClean="0"/>
          </a:p>
          <a:p>
            <a:r>
              <a:rPr lang="en-US" dirty="0" smtClean="0"/>
              <a:t>Skills</a:t>
            </a:r>
          </a:p>
          <a:p>
            <a:endParaRPr lang="en-US" dirty="0" smtClean="0"/>
          </a:p>
          <a:p>
            <a:r>
              <a:rPr lang="en-US" dirty="0" smtClean="0"/>
              <a:t>Think</a:t>
            </a:r>
          </a:p>
          <a:p>
            <a:endParaRPr lang="en-US" dirty="0" smtClean="0"/>
          </a:p>
          <a:p>
            <a:r>
              <a:rPr lang="en-US" dirty="0" smtClean="0"/>
              <a:t>Performance</a:t>
            </a:r>
          </a:p>
          <a:p>
            <a:endParaRPr lang="en-US" dirty="0" smtClean="0"/>
          </a:p>
          <a:p>
            <a:r>
              <a:rPr lang="en-US" dirty="0" smtClean="0"/>
              <a:t>Understanding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2598897"/>
            <a:ext cx="5272088" cy="38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5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able to know the content of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curriculum</a:t>
            </a:r>
          </a:p>
          <a:p>
            <a:endParaRPr lang="en-US" dirty="0" smtClean="0"/>
          </a:p>
          <a:p>
            <a:r>
              <a:rPr lang="en-US" dirty="0" smtClean="0"/>
              <a:t>To be able to extract the desired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information from the curriculum</a:t>
            </a:r>
          </a:p>
          <a:p>
            <a:endParaRPr lang="en-US" dirty="0" smtClean="0"/>
          </a:p>
          <a:p>
            <a:r>
              <a:rPr lang="en-US" dirty="0" smtClean="0"/>
              <a:t>To be able to extract facts from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://static1.squarespace.com/static/53e056bee4b08df850262a73/53e2a192e4b0e62a98a39a88/548d996ae4b06f8a5b7feb35/1418566738832/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2" y="2052919"/>
            <a:ext cx="3706203" cy="34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2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2187076"/>
            <a:ext cx="8946541" cy="4195481"/>
          </a:xfrm>
        </p:spPr>
        <p:txBody>
          <a:bodyPr/>
          <a:lstStyle/>
          <a:p>
            <a:r>
              <a:rPr lang="en-US" dirty="0" smtClean="0"/>
              <a:t>To be able to apply the basic concepts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learned in the curriculum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be able to process cognitive operations</a:t>
            </a:r>
          </a:p>
          <a:p>
            <a:endParaRPr lang="en-US" dirty="0" smtClean="0"/>
          </a:p>
          <a:p>
            <a:r>
              <a:rPr lang="en-US" dirty="0" smtClean="0"/>
              <a:t>To be able to constructs meaning from the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information and facts in the course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curriculum</a:t>
            </a:r>
            <a:endParaRPr lang="en-US" dirty="0"/>
          </a:p>
        </p:txBody>
      </p:sp>
      <p:pic>
        <p:nvPicPr>
          <p:cNvPr id="3074" name="Picture 2" descr="http://hrdailyadvisor.blr.com/wp-content/uploads/2006/07/HR-Management-Key-Skill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32" y="2355576"/>
            <a:ext cx="4532539" cy="32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3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able to think analytically and logically</a:t>
            </a:r>
          </a:p>
          <a:p>
            <a:endParaRPr lang="en-US" dirty="0" smtClean="0"/>
          </a:p>
          <a:p>
            <a:r>
              <a:rPr lang="en-US" dirty="0" smtClean="0"/>
              <a:t>To be able to use creative techniques</a:t>
            </a:r>
          </a:p>
          <a:p>
            <a:endParaRPr lang="en-US" dirty="0" smtClean="0"/>
          </a:p>
          <a:p>
            <a:r>
              <a:rPr lang="en-US" dirty="0" smtClean="0"/>
              <a:t>To be able to solve problems based on </a:t>
            </a:r>
          </a:p>
          <a:p>
            <a:pPr marL="0" indent="0">
              <a:buNone/>
            </a:pPr>
            <a:r>
              <a:rPr lang="en-US" dirty="0" smtClean="0"/>
              <a:t>	knowledge and experience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be able to make decisions based 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knowledge and experience</a:t>
            </a:r>
          </a:p>
          <a:p>
            <a:endParaRPr lang="en-US" dirty="0"/>
          </a:p>
        </p:txBody>
      </p:sp>
      <p:pic>
        <p:nvPicPr>
          <p:cNvPr id="4098" name="Picture 2" descr="http://www.thinkbigcreate.com/ThinkBigCreate/images/ThinkingSmi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2" y="2328689"/>
            <a:ext cx="3614056" cy="33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0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importance of work and finances</a:t>
            </a:r>
          </a:p>
          <a:p>
            <a:endParaRPr lang="en-US" dirty="0" smtClean="0"/>
          </a:p>
          <a:p>
            <a:r>
              <a:rPr lang="en-US" dirty="0" smtClean="0"/>
              <a:t>Understand the importance of future, career </a:t>
            </a:r>
          </a:p>
          <a:p>
            <a:pPr marL="0" indent="0">
              <a:buNone/>
            </a:pPr>
            <a:r>
              <a:rPr lang="en-US" dirty="0" smtClean="0"/>
              <a:t>	and education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Understand how career, finance and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educational opportunities are affected by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performance </a:t>
            </a:r>
            <a:endParaRPr lang="en-US" dirty="0"/>
          </a:p>
        </p:txBody>
      </p:sp>
      <p:pic>
        <p:nvPicPr>
          <p:cNvPr id="5122" name="Picture 2" descr="https://russellaaron.files.wordpress.com/2015/11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31" y="2052918"/>
            <a:ext cx="3647168" cy="36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0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of Knowledge, Skills 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Understanding in Practical Life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 able to perform real life tasks</a:t>
            </a:r>
          </a:p>
          <a:p>
            <a:endParaRPr lang="en-US" dirty="0" smtClean="0"/>
          </a:p>
          <a:p>
            <a:r>
              <a:rPr lang="en-US" dirty="0" smtClean="0"/>
              <a:t>Be able to perform real life decision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making and problem solving  </a:t>
            </a:r>
          </a:p>
          <a:p>
            <a:endParaRPr lang="en-US" dirty="0"/>
          </a:p>
        </p:txBody>
      </p:sp>
      <p:pic>
        <p:nvPicPr>
          <p:cNvPr id="6146" name="Picture 2" descr="https://encrypted-tbn3.gstatic.com/images?q=tbn:ANd9GcQW1wOsn5zgWMo4ghqz76G-RREfP5x0ie37scPP9ApQuXKZjt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88" y="2052918"/>
            <a:ext cx="4909911" cy="36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57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</TotalTime>
  <Words>351</Words>
  <Application>Microsoft Office PowerPoint</Application>
  <PresentationFormat>Widescreen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K-12 Learning Outcomes and Funding What are the learning outcomes for grades K-12, by states? What is the level of funding for K-12 schools, by states?</vt:lpstr>
      <vt:lpstr>What is K-12 Education?</vt:lpstr>
      <vt:lpstr>Learning outcomes of K-12</vt:lpstr>
      <vt:lpstr>Learning outcomes of K-12</vt:lpstr>
      <vt:lpstr>Knowledge</vt:lpstr>
      <vt:lpstr>Skills</vt:lpstr>
      <vt:lpstr>Think</vt:lpstr>
      <vt:lpstr>Understanding</vt:lpstr>
      <vt:lpstr>Performance</vt:lpstr>
      <vt:lpstr>K-12 Learning Outcomes Summary</vt:lpstr>
      <vt:lpstr>Level of Funding for K-12</vt:lpstr>
      <vt:lpstr>Source of Funding   </vt:lpstr>
      <vt:lpstr>State level funding</vt:lpstr>
      <vt:lpstr>Federal Funding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K-12 Learning Outcomes and Funding</dc:title>
  <dc:creator>Mohammad Asghar</dc:creator>
  <cp:lastModifiedBy>Alkhayarin</cp:lastModifiedBy>
  <cp:revision>31</cp:revision>
  <dcterms:created xsi:type="dcterms:W3CDTF">2016-06-07T08:21:24Z</dcterms:created>
  <dcterms:modified xsi:type="dcterms:W3CDTF">2017-01-12T12:19:10Z</dcterms:modified>
</cp:coreProperties>
</file>